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87" r:id="rId2"/>
    <p:sldId id="288" r:id="rId3"/>
    <p:sldId id="272" r:id="rId4"/>
    <p:sldId id="291" r:id="rId5"/>
    <p:sldId id="292" r:id="rId6"/>
    <p:sldId id="294" r:id="rId7"/>
    <p:sldId id="293" r:id="rId8"/>
    <p:sldId id="295" r:id="rId9"/>
    <p:sldId id="296" r:id="rId10"/>
    <p:sldId id="27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7" d="100"/>
          <a:sy n="67" d="100"/>
        </p:scale>
        <p:origin x="31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8E6A1-FB78-46C6-8BBE-66AFE5DAB5BD}" type="datetimeFigureOut">
              <a:rPr lang="zh-CN" altLang="en-US" smtClean="0"/>
              <a:t>2019/1/4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2FE54-2C7D-4878-A39F-13F7F0BB5913}" type="slidenum">
              <a:rPr lang="zh-CN" altLang="en-US" smtClean="0"/>
              <a:t>‹#›</a:t>
            </a:fld>
            <a:endParaRPr lang="zh-CN" altLang="en-US"/>
          </a:p>
        </p:txBody>
      </p:sp>
    </p:spTree>
    <p:extLst>
      <p:ext uri="{BB962C8B-B14F-4D97-AF65-F5344CB8AC3E}">
        <p14:creationId xmlns:p14="http://schemas.microsoft.com/office/powerpoint/2010/main" val="6623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94DB48-D058-487F-B39A-599192037C7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252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10</a:t>
            </a:fld>
            <a:endParaRPr lang="zh-CN" altLang="en-US"/>
          </a:p>
        </p:txBody>
      </p:sp>
    </p:spTree>
    <p:extLst>
      <p:ext uri="{BB962C8B-B14F-4D97-AF65-F5344CB8AC3E}">
        <p14:creationId xmlns:p14="http://schemas.microsoft.com/office/powerpoint/2010/main" val="281487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2</a:t>
            </a:fld>
            <a:endParaRPr lang="zh-CN" altLang="en-US"/>
          </a:p>
        </p:txBody>
      </p:sp>
    </p:spTree>
    <p:extLst>
      <p:ext uri="{BB962C8B-B14F-4D97-AF65-F5344CB8AC3E}">
        <p14:creationId xmlns:p14="http://schemas.microsoft.com/office/powerpoint/2010/main" val="80880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94DB48-D058-487F-B39A-599192037C71}" type="slidenum">
              <a:rPr lang="zh-CN" altLang="en-US" smtClean="0"/>
              <a:t>3</a:t>
            </a:fld>
            <a:endParaRPr lang="zh-CN" altLang="en-US"/>
          </a:p>
        </p:txBody>
      </p:sp>
    </p:spTree>
    <p:extLst>
      <p:ext uri="{BB962C8B-B14F-4D97-AF65-F5344CB8AC3E}">
        <p14:creationId xmlns:p14="http://schemas.microsoft.com/office/powerpoint/2010/main" val="258759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94DB48-D058-487F-B39A-599192037C71}" type="slidenum">
              <a:rPr lang="zh-CN" altLang="en-US" smtClean="0"/>
              <a:t>4</a:t>
            </a:fld>
            <a:endParaRPr lang="zh-CN" altLang="en-US"/>
          </a:p>
        </p:txBody>
      </p:sp>
    </p:spTree>
    <p:extLst>
      <p:ext uri="{BB962C8B-B14F-4D97-AF65-F5344CB8AC3E}">
        <p14:creationId xmlns:p14="http://schemas.microsoft.com/office/powerpoint/2010/main" val="426080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5</a:t>
            </a:fld>
            <a:endParaRPr lang="zh-CN" altLang="en-US"/>
          </a:p>
        </p:txBody>
      </p:sp>
    </p:spTree>
    <p:extLst>
      <p:ext uri="{BB962C8B-B14F-4D97-AF65-F5344CB8AC3E}">
        <p14:creationId xmlns:p14="http://schemas.microsoft.com/office/powerpoint/2010/main" val="309010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6</a:t>
            </a:fld>
            <a:endParaRPr lang="zh-CN" altLang="en-US"/>
          </a:p>
        </p:txBody>
      </p:sp>
    </p:spTree>
    <p:extLst>
      <p:ext uri="{BB962C8B-B14F-4D97-AF65-F5344CB8AC3E}">
        <p14:creationId xmlns:p14="http://schemas.microsoft.com/office/powerpoint/2010/main" val="136712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7</a:t>
            </a:fld>
            <a:endParaRPr lang="zh-CN" altLang="en-US"/>
          </a:p>
        </p:txBody>
      </p:sp>
    </p:spTree>
    <p:extLst>
      <p:ext uri="{BB962C8B-B14F-4D97-AF65-F5344CB8AC3E}">
        <p14:creationId xmlns:p14="http://schemas.microsoft.com/office/powerpoint/2010/main" val="147276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8</a:t>
            </a:fld>
            <a:endParaRPr lang="zh-CN" altLang="en-US"/>
          </a:p>
        </p:txBody>
      </p:sp>
    </p:spTree>
    <p:extLst>
      <p:ext uri="{BB962C8B-B14F-4D97-AF65-F5344CB8AC3E}">
        <p14:creationId xmlns:p14="http://schemas.microsoft.com/office/powerpoint/2010/main" val="120432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494DB48-D058-487F-B39A-599192037C71}" type="slidenum">
              <a:rPr lang="zh-CN" altLang="en-US" smtClean="0"/>
              <a:t>9</a:t>
            </a:fld>
            <a:endParaRPr lang="zh-CN" altLang="en-US"/>
          </a:p>
        </p:txBody>
      </p:sp>
    </p:spTree>
    <p:extLst>
      <p:ext uri="{BB962C8B-B14F-4D97-AF65-F5344CB8AC3E}">
        <p14:creationId xmlns:p14="http://schemas.microsoft.com/office/powerpoint/2010/main" val="10019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71317-5ADD-478A-8A27-AEB5E417F7E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09E41B-BE38-4756-889A-2C3A6E5FA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D8252EA-1CDE-4E19-B42D-082E84FBB4AE}"/>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5" name="页脚占位符 4">
            <a:extLst>
              <a:ext uri="{FF2B5EF4-FFF2-40B4-BE49-F238E27FC236}">
                <a16:creationId xmlns:a16="http://schemas.microsoft.com/office/drawing/2014/main" id="{CDC769A5-6B70-422C-B705-1E97F4488C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466E65-6C14-4A9B-9C43-08B468472747}"/>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1391446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DDF4F-C575-4410-B4F1-76DFDF4E68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299C9E4-04A3-4AAF-8B1C-299E58BED5D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06072EE-3745-403A-B5BA-422338677B80}"/>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5" name="页脚占位符 4">
            <a:extLst>
              <a:ext uri="{FF2B5EF4-FFF2-40B4-BE49-F238E27FC236}">
                <a16:creationId xmlns:a16="http://schemas.microsoft.com/office/drawing/2014/main" id="{BA50B43A-B1A1-437D-A390-6B93E3DAD0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819E4-42FF-446C-A465-4846C53F6876}"/>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361804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43B3B0-79E1-40A4-B8C8-B9B19548F4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9100C04-6A8E-45DD-A9B9-DFE9F3F45A0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FC0FC6-952B-4ED2-A478-AE570F0722E9}"/>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5" name="页脚占位符 4">
            <a:extLst>
              <a:ext uri="{FF2B5EF4-FFF2-40B4-BE49-F238E27FC236}">
                <a16:creationId xmlns:a16="http://schemas.microsoft.com/office/drawing/2014/main" id="{F9B1B235-E82C-49C9-8775-123DF682D1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1689C6-8493-4D0D-BF8C-335E51C59B94}"/>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142347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F7938-6467-460E-9F48-571A9DB111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BDC02-69D0-4C4C-A9BB-E39E3B67C3A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C503D6-66A7-435B-9AD2-6FEEB9074A82}"/>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5" name="页脚占位符 4">
            <a:extLst>
              <a:ext uri="{FF2B5EF4-FFF2-40B4-BE49-F238E27FC236}">
                <a16:creationId xmlns:a16="http://schemas.microsoft.com/office/drawing/2014/main" id="{CF52EFD5-6A62-42F6-960C-BD6A065438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C0DE05-A1B2-420E-881D-BA0779A4E059}"/>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3463790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1DC2-D209-47C3-B4F9-EBBFC8E96BC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B9F83A4-4B07-4559-8BA8-10D08D0AD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BF44F82-B866-4984-9EC9-3DD11484BF17}"/>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5" name="页脚占位符 4">
            <a:extLst>
              <a:ext uri="{FF2B5EF4-FFF2-40B4-BE49-F238E27FC236}">
                <a16:creationId xmlns:a16="http://schemas.microsoft.com/office/drawing/2014/main" id="{E3C75BB8-5043-427F-A509-354C8844FA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9BCE16-CF6A-4EE1-8475-3C233B754BEA}"/>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315169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1B52E-38CF-4334-BB70-BD4F7E3A3F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526268-6876-4B4F-B02E-C2699D0006A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D7FA247-B3F5-4030-BF09-F8C0C02E27D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B332A7C-99DB-41E2-A2BD-07FC4A43F98A}"/>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6" name="页脚占位符 5">
            <a:extLst>
              <a:ext uri="{FF2B5EF4-FFF2-40B4-BE49-F238E27FC236}">
                <a16:creationId xmlns:a16="http://schemas.microsoft.com/office/drawing/2014/main" id="{C74A3612-7263-482C-837F-E46A50D175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1C7F50-21FE-418C-95FA-F07682354261}"/>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6946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BAA7E-C48D-4AC9-935E-F878443A39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3FF984-C83E-4A65-91A1-515E17B30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2144B0C-A0D5-4704-8EA8-D2B2CE7DAE0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D5816E7-EE5F-4973-8436-EBFF1F59B2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18A2EED-8137-4B61-A466-EDC9D747FDC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D567879-74CD-48EC-A99C-7CEAD455B692}"/>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8" name="页脚占位符 7">
            <a:extLst>
              <a:ext uri="{FF2B5EF4-FFF2-40B4-BE49-F238E27FC236}">
                <a16:creationId xmlns:a16="http://schemas.microsoft.com/office/drawing/2014/main" id="{56434315-89F8-4ED4-83EC-9828FE36D46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934D4C5-9AC5-4962-825C-0990F59FDAAB}"/>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379384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DD2C9-8FAF-46B4-BA4B-3D7F78EED1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F213068-94C2-4DFE-8737-888325A83788}"/>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4" name="页脚占位符 3">
            <a:extLst>
              <a:ext uri="{FF2B5EF4-FFF2-40B4-BE49-F238E27FC236}">
                <a16:creationId xmlns:a16="http://schemas.microsoft.com/office/drawing/2014/main" id="{5823DD20-ABDF-4E52-A326-6CD4121C7D2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1D682A-F1BC-4F4A-AF56-DA9020F4456D}"/>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674867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A1C312-7070-4EF6-9C8D-E6AB58B1D631}"/>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3" name="页脚占位符 2">
            <a:extLst>
              <a:ext uri="{FF2B5EF4-FFF2-40B4-BE49-F238E27FC236}">
                <a16:creationId xmlns:a16="http://schemas.microsoft.com/office/drawing/2014/main" id="{8779DE8E-24CC-41AB-A341-D15AD8D172D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7B6E36F-E75E-4257-873B-7F396585E257}"/>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27356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6D1B3-C5CE-4610-959F-69208CF744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6E770-F582-41EF-A3DC-1939669B1F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55ECCCD-CABF-45F7-84C2-3176BB95F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371EB9-2C10-4F69-B9E6-EA8DBB3C2653}"/>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6" name="页脚占位符 5">
            <a:extLst>
              <a:ext uri="{FF2B5EF4-FFF2-40B4-BE49-F238E27FC236}">
                <a16:creationId xmlns:a16="http://schemas.microsoft.com/office/drawing/2014/main" id="{D27B90EC-5881-4DF8-A507-BF8CEC8775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68989D-8DCF-4742-88B8-F6CC314B9FD1}"/>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3983039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7813E-C1DB-4B1F-B36A-1E7809F95D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9DA9FD-2A17-4915-8713-F5436A7130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3E66DC5-5FD6-43C6-AAA0-93214EC56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84218E7-377F-4B5F-BEE8-787D12E20FC2}"/>
              </a:ext>
            </a:extLst>
          </p:cNvPr>
          <p:cNvSpPr>
            <a:spLocks noGrp="1"/>
          </p:cNvSpPr>
          <p:nvPr>
            <p:ph type="dt" sz="half" idx="10"/>
          </p:nvPr>
        </p:nvSpPr>
        <p:spPr/>
        <p:txBody>
          <a:bodyPr/>
          <a:lstStyle/>
          <a:p>
            <a:fld id="{2EA2F617-3D6A-432E-ABB8-DAA6A8F66EE0}" type="datetimeFigureOut">
              <a:rPr lang="zh-CN" altLang="en-US" smtClean="0"/>
              <a:t>2019/1/4</a:t>
            </a:fld>
            <a:endParaRPr lang="zh-CN" altLang="en-US"/>
          </a:p>
        </p:txBody>
      </p:sp>
      <p:sp>
        <p:nvSpPr>
          <p:cNvPr id="6" name="页脚占位符 5">
            <a:extLst>
              <a:ext uri="{FF2B5EF4-FFF2-40B4-BE49-F238E27FC236}">
                <a16:creationId xmlns:a16="http://schemas.microsoft.com/office/drawing/2014/main" id="{56323298-A31D-4071-B3CF-2023F887C3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46F711-63B6-4808-A00F-6656E4604EA5}"/>
              </a:ext>
            </a:extLst>
          </p:cNvPr>
          <p:cNvSpPr>
            <a:spLocks noGrp="1"/>
          </p:cNvSpPr>
          <p:nvPr>
            <p:ph type="sldNum" sz="quarter" idx="12"/>
          </p:nvPr>
        </p:nvSpPr>
        <p:spPr/>
        <p:txBody>
          <a:body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2459240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3109F3-1A70-422C-B2B8-A0E88CD3A2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38D9053-1E6F-4949-BF3D-8D8D812E16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26305B-577D-44F6-971B-C46E167CF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2F617-3D6A-432E-ABB8-DAA6A8F66EE0}" type="datetimeFigureOut">
              <a:rPr lang="zh-CN" altLang="en-US" smtClean="0"/>
              <a:t>2019/1/4</a:t>
            </a:fld>
            <a:endParaRPr lang="zh-CN" altLang="en-US"/>
          </a:p>
        </p:txBody>
      </p:sp>
      <p:sp>
        <p:nvSpPr>
          <p:cNvPr id="5" name="页脚占位符 4">
            <a:extLst>
              <a:ext uri="{FF2B5EF4-FFF2-40B4-BE49-F238E27FC236}">
                <a16:creationId xmlns:a16="http://schemas.microsoft.com/office/drawing/2014/main" id="{AFC705B3-55E7-45FF-B9EE-82B4ACCF64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CFCE81-DE19-463A-A781-E8E56A974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3E96E3-4699-4D5F-B5E1-D14B6E8E0176}" type="slidenum">
              <a:rPr lang="zh-CN" altLang="en-US" smtClean="0"/>
              <a:t>‹#›</a:t>
            </a:fld>
            <a:endParaRPr lang="zh-CN" altLang="en-US"/>
          </a:p>
        </p:txBody>
      </p:sp>
    </p:spTree>
    <p:extLst>
      <p:ext uri="{BB962C8B-B14F-4D97-AF65-F5344CB8AC3E}">
        <p14:creationId xmlns:p14="http://schemas.microsoft.com/office/powerpoint/2010/main" val="4001695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1BD5DC9F-50AB-4B40-BFB5-76EDC8E09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Brian Crain - Butterfly Waltz">
            <a:hlinkClick r:id="" action="ppaction://media"/>
            <a:extLst>
              <a:ext uri="{FF2B5EF4-FFF2-40B4-BE49-F238E27FC236}">
                <a16:creationId xmlns:a16="http://schemas.microsoft.com/office/drawing/2014/main" id="{644AF3AB-B2D8-4EE4-BBA5-AF561B639E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590426" y="50704"/>
            <a:ext cx="609600" cy="609600"/>
          </a:xfrm>
          <a:prstGeom prst="rect">
            <a:avLst/>
          </a:prstGeom>
        </p:spPr>
      </p:pic>
      <p:sp>
        <p:nvSpPr>
          <p:cNvPr id="20" name="文本框 19">
            <a:extLst>
              <a:ext uri="{FF2B5EF4-FFF2-40B4-BE49-F238E27FC236}">
                <a16:creationId xmlns:a16="http://schemas.microsoft.com/office/drawing/2014/main" id="{B7F2737E-9051-4EC0-AEB1-507C02AB5223}"/>
              </a:ext>
            </a:extLst>
          </p:cNvPr>
          <p:cNvSpPr txBox="1"/>
          <p:nvPr/>
        </p:nvSpPr>
        <p:spPr>
          <a:xfrm>
            <a:off x="1801135" y="1425602"/>
            <a:ext cx="8392041" cy="255454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srgbClr val="4C5B6C"/>
                </a:solidFill>
                <a:effectLst/>
                <a:uLnTx/>
                <a:uFillTx/>
                <a:latin typeface="思源宋体 CN Heavy" panose="02020900000000000000" pitchFamily="18" charset="-122"/>
                <a:ea typeface="思源宋体 CN Heavy" panose="02020900000000000000" pitchFamily="18" charset="-122"/>
                <a:cs typeface="+mn-cs"/>
              </a:rPr>
              <a:t>无线信道传输过程</a:t>
            </a:r>
            <a:endParaRPr kumimoji="0" lang="en-US" altLang="zh-CN" sz="8000" b="0" i="0" u="none" strike="noStrike" kern="1200" cap="none" spc="0" normalizeH="0" baseline="0" noProof="0" dirty="0">
              <a:ln>
                <a:noFill/>
              </a:ln>
              <a:solidFill>
                <a:srgbClr val="4C5B6C"/>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srgbClr val="4C5B6C"/>
                </a:solidFill>
                <a:effectLst/>
                <a:uLnTx/>
                <a:uFillTx/>
                <a:latin typeface="思源宋体 CN Heavy" panose="02020900000000000000" pitchFamily="18" charset="-122"/>
                <a:ea typeface="思源宋体 CN Heavy" panose="02020900000000000000" pitchFamily="18" charset="-122"/>
                <a:cs typeface="+mn-cs"/>
              </a:rPr>
              <a:t>中的路径损耗</a:t>
            </a:r>
          </a:p>
        </p:txBody>
      </p:sp>
      <p:sp>
        <p:nvSpPr>
          <p:cNvPr id="24" name="矩形 23">
            <a:extLst>
              <a:ext uri="{FF2B5EF4-FFF2-40B4-BE49-F238E27FC236}">
                <a16:creationId xmlns:a16="http://schemas.microsoft.com/office/drawing/2014/main" id="{B500BDB4-880D-4B92-95EA-9BA569175BC6}"/>
              </a:ext>
            </a:extLst>
          </p:cNvPr>
          <p:cNvSpPr/>
          <p:nvPr/>
        </p:nvSpPr>
        <p:spPr>
          <a:xfrm>
            <a:off x="1500536" y="5405748"/>
            <a:ext cx="114646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04016334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毛寅飞</a:t>
            </a:r>
          </a:p>
        </p:txBody>
      </p:sp>
    </p:spTree>
    <p:extLst>
      <p:ext uri="{BB962C8B-B14F-4D97-AF65-F5344CB8AC3E}">
        <p14:creationId xmlns:p14="http://schemas.microsoft.com/office/powerpoint/2010/main" val="1324174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remove" display="0">
                  <p:stCondLst>
                    <p:cond delay="indefinite"/>
                  </p:stCondLst>
                  <p:endCondLst>
                    <p:cond evt="onStopAudio" delay="0">
                      <p:tgtEl>
                        <p:sldTgt/>
                      </p:tgtEl>
                    </p:cond>
                  </p:endCondLst>
                </p:cTn>
                <p:tgtEl>
                  <p:spTgt spid="11"/>
                </p:tgtEl>
              </p:cMediaNode>
            </p:audio>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62316" y="0"/>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262FCFA-221A-4E3F-9F2E-2175BD489517}"/>
              </a:ext>
            </a:extLst>
          </p:cNvPr>
          <p:cNvSpPr/>
          <p:nvPr/>
        </p:nvSpPr>
        <p:spPr>
          <a:xfrm>
            <a:off x="1221654" y="879389"/>
            <a:ext cx="9748692" cy="5099220"/>
          </a:xfrm>
          <a:prstGeom prst="rect">
            <a:avLst/>
          </a:prstGeom>
          <a:solidFill>
            <a:schemeClr val="bg1"/>
          </a:solidFill>
          <a:ln>
            <a:noFill/>
          </a:ln>
          <a:effectLst>
            <a:outerShdw blurRad="330200" dist="139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文本框 13">
            <a:extLst>
              <a:ext uri="{FF2B5EF4-FFF2-40B4-BE49-F238E27FC236}">
                <a16:creationId xmlns:a16="http://schemas.microsoft.com/office/drawing/2014/main" id="{96A68FA3-FBFD-46BC-83C7-C9B4E119F461}"/>
              </a:ext>
            </a:extLst>
          </p:cNvPr>
          <p:cNvSpPr txBox="1"/>
          <p:nvPr/>
        </p:nvSpPr>
        <p:spPr>
          <a:xfrm>
            <a:off x="2699974" y="2008293"/>
            <a:ext cx="6792052" cy="2646878"/>
          </a:xfrm>
          <a:prstGeom prst="rect">
            <a:avLst/>
          </a:prstGeom>
          <a:noFill/>
        </p:spPr>
        <p:txBody>
          <a:bodyPr wrap="none" rtlCol="0">
            <a:spAutoFit/>
          </a:bodyPr>
          <a:lstStyle/>
          <a:p>
            <a:pPr algn="ctr"/>
            <a:r>
              <a:rPr lang="en-US" altLang="zh-CN" sz="16600" dirty="0">
                <a:solidFill>
                  <a:schemeClr val="bg2">
                    <a:lumMod val="25000"/>
                    <a:alpha val="14000"/>
                  </a:schemeClr>
                </a:solidFill>
                <a:latin typeface="Impact" panose="020B0806030902050204" pitchFamily="34" charset="0"/>
                <a:ea typeface="思源黑体 CN Heavy" panose="020B0A00000000000000" pitchFamily="34" charset="-122"/>
              </a:rPr>
              <a:t>THANKS</a:t>
            </a:r>
            <a:endParaRPr lang="zh-CN" altLang="en-US" sz="16600" dirty="0">
              <a:solidFill>
                <a:schemeClr val="bg2">
                  <a:lumMod val="25000"/>
                  <a:alpha val="14000"/>
                </a:schemeClr>
              </a:solidFill>
              <a:latin typeface="Impact" panose="020B0806030902050204" pitchFamily="34" charset="0"/>
              <a:ea typeface="思源黑体 CN Heavy" panose="020B0A00000000000000" pitchFamily="34" charset="-122"/>
            </a:endParaRPr>
          </a:p>
        </p:txBody>
      </p:sp>
      <p:sp>
        <p:nvSpPr>
          <p:cNvPr id="15" name="文本框 14">
            <a:extLst>
              <a:ext uri="{FF2B5EF4-FFF2-40B4-BE49-F238E27FC236}">
                <a16:creationId xmlns:a16="http://schemas.microsoft.com/office/drawing/2014/main" id="{3C8B3BAB-B1C4-4F78-AA76-35FABF5AFFB7}"/>
              </a:ext>
            </a:extLst>
          </p:cNvPr>
          <p:cNvSpPr txBox="1"/>
          <p:nvPr/>
        </p:nvSpPr>
        <p:spPr>
          <a:xfrm>
            <a:off x="4977748" y="3747756"/>
            <a:ext cx="2236510" cy="707886"/>
          </a:xfrm>
          <a:prstGeom prst="rect">
            <a:avLst/>
          </a:prstGeom>
          <a:noFill/>
        </p:spPr>
        <p:txBody>
          <a:bodyPr wrap="none" rtlCol="0">
            <a:spAutoFit/>
          </a:bodyPr>
          <a:lstStyle/>
          <a:p>
            <a:pPr algn="ctr"/>
            <a:r>
              <a:rPr lang="zh-CN" altLang="en-US" sz="4000" dirty="0">
                <a:solidFill>
                  <a:schemeClr val="tx1">
                    <a:lumMod val="65000"/>
                    <a:lumOff val="35000"/>
                  </a:schemeClr>
                </a:solidFill>
                <a:latin typeface="思源宋体 CN Heavy" panose="02020900000000000000" pitchFamily="18" charset="-122"/>
                <a:ea typeface="思源宋体 CN Heavy" panose="02020900000000000000" pitchFamily="18" charset="-122"/>
              </a:rPr>
              <a:t>感谢观看</a:t>
            </a:r>
          </a:p>
        </p:txBody>
      </p:sp>
    </p:spTree>
    <p:extLst>
      <p:ext uri="{BB962C8B-B14F-4D97-AF65-F5344CB8AC3E}">
        <p14:creationId xmlns:p14="http://schemas.microsoft.com/office/powerpoint/2010/main" val="152601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0"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D03644-5ACA-4D5A-88FC-A87DE9B0913C}"/>
                  </a:ext>
                </a:extLst>
              </p:cNvPr>
              <p:cNvSpPr txBox="1"/>
              <p:nvPr/>
            </p:nvSpPr>
            <p:spPr>
              <a:xfrm>
                <a:off x="5880102" y="4185155"/>
                <a:ext cx="4822092" cy="1774075"/>
              </a:xfrm>
              <a:prstGeom prst="rect">
                <a:avLst/>
              </a:prstGeom>
              <a:noFill/>
            </p:spPr>
            <p:txBody>
              <a:bodyPr wrap="square" rtlCol="0">
                <a:spAutoFit/>
              </a:bodyPr>
              <a:lstStyle/>
              <a:p>
                <a:pPr algn="ctr"/>
                <a:r>
                  <a:rPr lang="zh-CN" altLang="en-US" dirty="0">
                    <a:latin typeface="思源宋体 CN Heavy"/>
                  </a:rPr>
                  <a:t>路径损耗定义为：</a:t>
                </a:r>
                <a:endParaRPr lang="en-US" altLang="zh-CN" dirty="0">
                  <a:latin typeface="思源宋体 CN Heavy"/>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𝑃𝐿</m:t>
                      </m:r>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𝑡</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den>
                      </m:f>
                    </m:oMath>
                  </m:oMathPara>
                </a14:m>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d>
                            <m:dPr>
                              <m:ctrlPr>
                                <a:rPr lang="zh-CN" altLang="zh-CN" i="1">
                                  <a:latin typeface="Cambria Math" panose="02040503050406030204" pitchFamily="18" charset="0"/>
                                </a:rPr>
                              </m:ctrlPr>
                            </m:dPr>
                            <m:e>
                              <m:r>
                                <m:rPr>
                                  <m:sty m:val="p"/>
                                </m:rPr>
                                <a:rPr lang="en-US" altLang="zh-CN" i="1">
                                  <a:latin typeface="Cambria Math" panose="02040503050406030204" pitchFamily="18" charset="0"/>
                                </a:rPr>
                                <m:t>d</m:t>
                              </m:r>
                              <m:r>
                                <a:rPr lang="en-US" altLang="zh-CN" i="1">
                                  <a:latin typeface="Cambria Math" panose="02040503050406030204" pitchFamily="18" charset="0"/>
                                </a:rPr>
                                <m:t>𝐵</m:t>
                              </m:r>
                            </m:e>
                          </m:d>
                        </m:sub>
                      </m:sSub>
                      <m:r>
                        <a:rPr lang="en-US" altLang="zh-CN" i="1">
                          <a:latin typeface="Cambria Math" panose="02040503050406030204" pitchFamily="18" charset="0"/>
                        </a:rPr>
                        <m:t>=10</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𝑙𝑔</m:t>
                          </m:r>
                        </m:fName>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𝑡</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den>
                          </m:f>
                        </m:e>
                      </m:func>
                    </m:oMath>
                  </m:oMathPara>
                </a14:m>
                <a:endParaRPr lang="zh-CN" altLang="zh-CN" dirty="0"/>
              </a:p>
              <a:p>
                <a:endParaRPr lang="zh-CN" altLang="en-US" dirty="0"/>
              </a:p>
            </p:txBody>
          </p:sp>
        </mc:Choice>
        <mc:Fallback xmlns="">
          <p:sp>
            <p:nvSpPr>
              <p:cNvPr id="2" name="文本框 1">
                <a:extLst>
                  <a:ext uri="{FF2B5EF4-FFF2-40B4-BE49-F238E27FC236}">
                    <a16:creationId xmlns:a16="http://schemas.microsoft.com/office/drawing/2014/main" id="{1DD03644-5ACA-4D5A-88FC-A87DE9B0913C}"/>
                  </a:ext>
                </a:extLst>
              </p:cNvPr>
              <p:cNvSpPr txBox="1">
                <a:spLocks noRot="1" noChangeAspect="1" noMove="1" noResize="1" noEditPoints="1" noAdjustHandles="1" noChangeArrowheads="1" noChangeShapeType="1" noTextEdit="1"/>
              </p:cNvSpPr>
              <p:nvPr/>
            </p:nvSpPr>
            <p:spPr>
              <a:xfrm>
                <a:off x="5880102" y="4185155"/>
                <a:ext cx="4822092" cy="1774075"/>
              </a:xfrm>
              <a:prstGeom prst="rect">
                <a:avLst/>
              </a:prstGeom>
              <a:blipFill>
                <a:blip r:embed="rId3"/>
                <a:stretch>
                  <a:fillRect t="-206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2BEC70C-EAE5-4D9F-BA84-2623B54A3511}"/>
              </a:ext>
            </a:extLst>
          </p:cNvPr>
          <p:cNvSpPr txBox="1"/>
          <p:nvPr/>
        </p:nvSpPr>
        <p:spPr>
          <a:xfrm>
            <a:off x="1430110" y="3079982"/>
            <a:ext cx="1774093" cy="461665"/>
          </a:xfrm>
          <a:prstGeom prst="rect">
            <a:avLst/>
          </a:prstGeom>
          <a:noFill/>
        </p:spPr>
        <p:txBody>
          <a:bodyPr wrap="square" rtlCol="0">
            <a:spAutoFit/>
          </a:bodyPr>
          <a:lstStyle/>
          <a:p>
            <a:r>
              <a:rPr lang="zh-CN" altLang="en-US" sz="2400" b="1" dirty="0"/>
              <a:t>路径损耗</a:t>
            </a:r>
          </a:p>
        </p:txBody>
      </p:sp>
      <p:pic>
        <p:nvPicPr>
          <p:cNvPr id="11" name="图片 10">
            <a:extLst>
              <a:ext uri="{FF2B5EF4-FFF2-40B4-BE49-F238E27FC236}">
                <a16:creationId xmlns:a16="http://schemas.microsoft.com/office/drawing/2014/main" id="{AE9289B8-E6D2-4B10-8BEE-62C2924818E7}"/>
              </a:ext>
            </a:extLst>
          </p:cNvPr>
          <p:cNvPicPr>
            <a:picLocks noChangeAspect="1"/>
          </p:cNvPicPr>
          <p:nvPr/>
        </p:nvPicPr>
        <p:blipFill>
          <a:blip r:embed="rId4"/>
          <a:stretch>
            <a:fillRect/>
          </a:stretch>
        </p:blipFill>
        <p:spPr>
          <a:xfrm>
            <a:off x="5446515" y="898770"/>
            <a:ext cx="5689267" cy="2965837"/>
          </a:xfrm>
          <a:prstGeom prst="rect">
            <a:avLst/>
          </a:prstGeom>
        </p:spPr>
      </p:pic>
    </p:spTree>
    <p:extLst>
      <p:ext uri="{BB962C8B-B14F-4D97-AF65-F5344CB8AC3E}">
        <p14:creationId xmlns:p14="http://schemas.microsoft.com/office/powerpoint/2010/main" val="193138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62315"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D688FD06-B55A-4D0E-B90E-C425C55E101A}"/>
              </a:ext>
            </a:extLst>
          </p:cNvPr>
          <p:cNvSpPr txBox="1"/>
          <p:nvPr/>
        </p:nvSpPr>
        <p:spPr>
          <a:xfrm>
            <a:off x="2047094" y="6354216"/>
            <a:ext cx="415498" cy="276999"/>
          </a:xfrm>
          <a:prstGeom prst="rect">
            <a:avLst/>
          </a:prstGeom>
          <a:noFill/>
        </p:spPr>
        <p:txBody>
          <a:bodyPr wrap="none" rtlCol="0">
            <a:spAutoFit/>
          </a:bodyPr>
          <a:lstStyle/>
          <a:p>
            <a:pPr algn="ctr"/>
            <a:r>
              <a:rPr lang="en-US" altLang="zh-CN" sz="1200" dirty="0">
                <a:solidFill>
                  <a:schemeClr val="tx1">
                    <a:lumMod val="65000"/>
                    <a:lumOff val="35000"/>
                  </a:schemeClr>
                </a:solidFill>
                <a:latin typeface="思源宋体 CN SemiBold" panose="02020600000000000000" pitchFamily="18" charset="-122"/>
                <a:ea typeface="思源宋体 CN SemiBold" panose="02020600000000000000" pitchFamily="18" charset="-122"/>
              </a:rPr>
              <a:t>2/3</a:t>
            </a:r>
            <a:endParaRPr lang="zh-CN" altLang="en-US" sz="1200" dirty="0">
              <a:solidFill>
                <a:schemeClr val="tx1">
                  <a:lumMod val="65000"/>
                  <a:lumOff val="35000"/>
                </a:schemeClr>
              </a:solidFill>
              <a:latin typeface="思源宋体 CN SemiBold" panose="02020600000000000000" pitchFamily="18" charset="-122"/>
              <a:ea typeface="思源宋体 CN SemiBold" panose="02020600000000000000" pitchFamily="18" charset="-122"/>
            </a:endParaRPr>
          </a:p>
        </p:txBody>
      </p:sp>
      <p:sp>
        <p:nvSpPr>
          <p:cNvPr id="3" name="文本框 2">
            <a:extLst>
              <a:ext uri="{FF2B5EF4-FFF2-40B4-BE49-F238E27FC236}">
                <a16:creationId xmlns:a16="http://schemas.microsoft.com/office/drawing/2014/main" id="{9A2E9735-D3C0-450C-B707-33CFF6CB2926}"/>
              </a:ext>
            </a:extLst>
          </p:cNvPr>
          <p:cNvSpPr txBox="1"/>
          <p:nvPr/>
        </p:nvSpPr>
        <p:spPr>
          <a:xfrm>
            <a:off x="708660" y="1546147"/>
            <a:ext cx="2698164" cy="461665"/>
          </a:xfrm>
          <a:prstGeom prst="rect">
            <a:avLst/>
          </a:prstGeom>
          <a:noFill/>
        </p:spPr>
        <p:txBody>
          <a:bodyPr wrap="square" rtlCol="0">
            <a:spAutoFit/>
          </a:bodyPr>
          <a:lstStyle/>
          <a:p>
            <a:r>
              <a:rPr lang="zh-CN" altLang="en-US" sz="2400" b="1" dirty="0"/>
              <a:t>自由空间传播模型</a:t>
            </a:r>
          </a:p>
        </p:txBody>
      </p:sp>
      <p:sp>
        <p:nvSpPr>
          <p:cNvPr id="4" name="Rectangle 2">
            <a:extLst>
              <a:ext uri="{FF2B5EF4-FFF2-40B4-BE49-F238E27FC236}">
                <a16:creationId xmlns:a16="http://schemas.microsoft.com/office/drawing/2014/main" id="{6D5B857B-A1E0-4BBD-A27F-639785C4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5A43B766-5976-442D-8A10-7697741D7F3B}"/>
              </a:ext>
            </a:extLst>
          </p:cNvPr>
          <p:cNvGraphicFramePr>
            <a:graphicFrameLocks noChangeAspect="1"/>
          </p:cNvGraphicFramePr>
          <p:nvPr>
            <p:extLst>
              <p:ext uri="{D42A27DB-BD31-4B8C-83A1-F6EECF244321}">
                <p14:modId xmlns:p14="http://schemas.microsoft.com/office/powerpoint/2010/main" val="2462997342"/>
              </p:ext>
            </p:extLst>
          </p:nvPr>
        </p:nvGraphicFramePr>
        <p:xfrm>
          <a:off x="6184288" y="1008386"/>
          <a:ext cx="4648391" cy="1507181"/>
        </p:xfrm>
        <a:graphic>
          <a:graphicData uri="http://schemas.openxmlformats.org/presentationml/2006/ole">
            <mc:AlternateContent xmlns:mc="http://schemas.openxmlformats.org/markup-compatibility/2006">
              <mc:Choice xmlns:v="urn:schemas-microsoft-com:vml" Requires="v">
                <p:oleObj spid="_x0000_s1032" r:id="rId4" imgW="1193800" imgH="495300" progId="Equation.DSMT4">
                  <p:embed/>
                </p:oleObj>
              </mc:Choice>
              <mc:Fallback>
                <p:oleObj r:id="rId4" imgW="1193800"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288" y="1008386"/>
                        <a:ext cx="4648391" cy="1507181"/>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967428B1-22F6-4711-9215-90D169A86181}"/>
              </a:ext>
            </a:extLst>
          </p:cNvPr>
          <p:cNvSpPr txBox="1"/>
          <p:nvPr/>
        </p:nvSpPr>
        <p:spPr>
          <a:xfrm>
            <a:off x="708660" y="3657600"/>
            <a:ext cx="2922912" cy="461665"/>
          </a:xfrm>
          <a:prstGeom prst="rect">
            <a:avLst/>
          </a:prstGeom>
          <a:noFill/>
        </p:spPr>
        <p:txBody>
          <a:bodyPr wrap="square" rtlCol="0">
            <a:spAutoFit/>
          </a:bodyPr>
          <a:lstStyle/>
          <a:p>
            <a:r>
              <a:rPr lang="zh-CN" altLang="en-US" sz="2400" b="1" dirty="0"/>
              <a:t>平面两径反射模型</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2E08AFA-9976-487D-978B-99F514A6E9F6}"/>
                  </a:ext>
                </a:extLst>
              </p:cNvPr>
              <p:cNvSpPr/>
              <p:nvPr/>
            </p:nvSpPr>
            <p:spPr>
              <a:xfrm>
                <a:off x="6058156" y="3118991"/>
                <a:ext cx="4900654" cy="14465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𝑃</m:t>
                          </m:r>
                        </m:e>
                        <m:sub>
                          <m:r>
                            <a:rPr lang="zh-CN" altLang="en-US" sz="3600" i="1">
                              <a:latin typeface="Cambria Math" panose="02040503050406030204" pitchFamily="18" charset="0"/>
                            </a:rPr>
                            <m:t>𝑟</m:t>
                          </m:r>
                        </m:sub>
                      </m:sSub>
                      <m:r>
                        <a:rPr lang="zh-CN" altLang="en-US" sz="3600" i="0">
                          <a:latin typeface="Cambria Math" panose="02040503050406030204" pitchFamily="18" charset="0"/>
                        </a:rPr>
                        <m:t>≈</m:t>
                      </m:r>
                      <m:sSup>
                        <m:sSupPr>
                          <m:ctrlPr>
                            <a:rPr lang="zh-CN" altLang="en-US" sz="3600" i="1">
                              <a:latin typeface="Cambria Math" panose="02040503050406030204" pitchFamily="18" charset="0"/>
                            </a:rPr>
                          </m:ctrlPr>
                        </m:sSupPr>
                        <m:e>
                          <m:d>
                            <m:dPr>
                              <m:ctrlPr>
                                <a:rPr lang="zh-CN" altLang="en-US" sz="3600" i="1">
                                  <a:latin typeface="Cambria Math" panose="02040503050406030204" pitchFamily="18" charset="0"/>
                                </a:rPr>
                              </m:ctrlPr>
                            </m:dPr>
                            <m:e>
                              <m:f>
                                <m:fPr>
                                  <m:ctrlPr>
                                    <a:rPr lang="zh-CN" altLang="en-US" sz="3600" i="1">
                                      <a:latin typeface="Cambria Math" panose="02040503050406030204" pitchFamily="18" charset="0"/>
                                    </a:rPr>
                                  </m:ctrlPr>
                                </m:fPr>
                                <m:num>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h</m:t>
                                      </m:r>
                                    </m:e>
                                    <m:sub>
                                      <m:r>
                                        <a:rPr lang="zh-CN" altLang="en-US" sz="3600" i="1">
                                          <a:latin typeface="Cambria Math" panose="02040503050406030204" pitchFamily="18" charset="0"/>
                                        </a:rPr>
                                        <m:t>𝑡</m:t>
                                      </m:r>
                                    </m:sub>
                                  </m:sSub>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h</m:t>
                                      </m:r>
                                    </m:e>
                                    <m:sub>
                                      <m:r>
                                        <a:rPr lang="zh-CN" altLang="en-US" sz="3600" i="1">
                                          <a:latin typeface="Cambria Math" panose="02040503050406030204" pitchFamily="18" charset="0"/>
                                        </a:rPr>
                                        <m:t>𝑟</m:t>
                                      </m:r>
                                    </m:sub>
                                  </m:sSub>
                                </m:num>
                                <m:den>
                                  <m:sSup>
                                    <m:sSupPr>
                                      <m:ctrlPr>
                                        <a:rPr lang="zh-CN" altLang="en-US" sz="3600" i="1">
                                          <a:latin typeface="Cambria Math" panose="02040503050406030204" pitchFamily="18" charset="0"/>
                                        </a:rPr>
                                      </m:ctrlPr>
                                    </m:sSupPr>
                                    <m:e>
                                      <m:r>
                                        <a:rPr lang="zh-CN" altLang="en-US" sz="3600" i="1">
                                          <a:latin typeface="Cambria Math" panose="02040503050406030204" pitchFamily="18" charset="0"/>
                                        </a:rPr>
                                        <m:t>𝑑</m:t>
                                      </m:r>
                                    </m:e>
                                    <m:sup>
                                      <m:r>
                                        <a:rPr lang="zh-CN" altLang="en-US" sz="3600" i="0">
                                          <a:latin typeface="Cambria Math" panose="02040503050406030204" pitchFamily="18" charset="0"/>
                                        </a:rPr>
                                        <m:t>2</m:t>
                                      </m:r>
                                    </m:sup>
                                  </m:sSup>
                                </m:den>
                              </m:f>
                            </m:e>
                          </m:d>
                        </m:e>
                        <m:sup>
                          <m:r>
                            <a:rPr lang="zh-CN" altLang="en-US" sz="3600" i="0">
                              <a:latin typeface="Cambria Math" panose="02040503050406030204" pitchFamily="18" charset="0"/>
                            </a:rPr>
                            <m:t>2</m:t>
                          </m:r>
                        </m:sup>
                      </m:sSup>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𝐺</m:t>
                          </m:r>
                        </m:e>
                        <m:sub>
                          <m:r>
                            <a:rPr lang="zh-CN" altLang="en-US" sz="3600" i="1">
                              <a:latin typeface="Cambria Math" panose="02040503050406030204" pitchFamily="18" charset="0"/>
                            </a:rPr>
                            <m:t>𝑡</m:t>
                          </m:r>
                        </m:sub>
                      </m:sSub>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𝐺</m:t>
                          </m:r>
                        </m:e>
                        <m:sub>
                          <m:r>
                            <a:rPr lang="zh-CN" altLang="en-US" sz="3600" i="1">
                              <a:latin typeface="Cambria Math" panose="02040503050406030204" pitchFamily="18" charset="0"/>
                            </a:rPr>
                            <m:t>𝑟</m:t>
                          </m:r>
                        </m:sub>
                      </m:sSub>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𝑃</m:t>
                          </m:r>
                        </m:e>
                        <m:sub>
                          <m:r>
                            <a:rPr lang="zh-CN" altLang="en-US" sz="3600" i="1">
                              <a:latin typeface="Cambria Math" panose="02040503050406030204" pitchFamily="18" charset="0"/>
                            </a:rPr>
                            <m:t>𝑡</m:t>
                          </m:r>
                        </m:sub>
                      </m:sSub>
                    </m:oMath>
                  </m:oMathPara>
                </a14:m>
                <a:endParaRPr lang="zh-CN" altLang="en-US" sz="3600" dirty="0"/>
              </a:p>
            </p:txBody>
          </p:sp>
        </mc:Choice>
        <mc:Fallback xmlns="">
          <p:sp>
            <p:nvSpPr>
              <p:cNvPr id="7" name="矩形 6">
                <a:extLst>
                  <a:ext uri="{FF2B5EF4-FFF2-40B4-BE49-F238E27FC236}">
                    <a16:creationId xmlns:a16="http://schemas.microsoft.com/office/drawing/2014/main" id="{92E08AFA-9976-487D-978B-99F514A6E9F6}"/>
                  </a:ext>
                </a:extLst>
              </p:cNvPr>
              <p:cNvSpPr>
                <a:spLocks noRot="1" noChangeAspect="1" noMove="1" noResize="1" noEditPoints="1" noAdjustHandles="1" noChangeArrowheads="1" noChangeShapeType="1" noTextEdit="1"/>
              </p:cNvSpPr>
              <p:nvPr/>
            </p:nvSpPr>
            <p:spPr>
              <a:xfrm>
                <a:off x="6058156" y="3118991"/>
                <a:ext cx="4900654" cy="144655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693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62315"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D688FD06-B55A-4D0E-B90E-C425C55E101A}"/>
              </a:ext>
            </a:extLst>
          </p:cNvPr>
          <p:cNvSpPr txBox="1"/>
          <p:nvPr/>
        </p:nvSpPr>
        <p:spPr>
          <a:xfrm>
            <a:off x="2047094" y="6354216"/>
            <a:ext cx="415498" cy="276999"/>
          </a:xfrm>
          <a:prstGeom prst="rect">
            <a:avLst/>
          </a:prstGeom>
          <a:noFill/>
        </p:spPr>
        <p:txBody>
          <a:bodyPr wrap="none" rtlCol="0">
            <a:spAutoFit/>
          </a:bodyPr>
          <a:lstStyle/>
          <a:p>
            <a:pPr algn="ctr"/>
            <a:r>
              <a:rPr lang="en-US" altLang="zh-CN" sz="1200" dirty="0">
                <a:solidFill>
                  <a:schemeClr val="tx1">
                    <a:lumMod val="65000"/>
                    <a:lumOff val="35000"/>
                  </a:schemeClr>
                </a:solidFill>
                <a:latin typeface="思源宋体 CN SemiBold" panose="02020600000000000000" pitchFamily="18" charset="-122"/>
                <a:ea typeface="思源宋体 CN SemiBold" panose="02020600000000000000" pitchFamily="18" charset="-122"/>
              </a:rPr>
              <a:t>2/3</a:t>
            </a:r>
            <a:endParaRPr lang="zh-CN" altLang="en-US" sz="1200" dirty="0">
              <a:solidFill>
                <a:schemeClr val="tx1">
                  <a:lumMod val="65000"/>
                  <a:lumOff val="35000"/>
                </a:schemeClr>
              </a:solidFill>
              <a:latin typeface="思源宋体 CN SemiBold" panose="02020600000000000000" pitchFamily="18" charset="-122"/>
              <a:ea typeface="思源宋体 CN SemiBold" panose="02020600000000000000" pitchFamily="18" charset="-122"/>
            </a:endParaRPr>
          </a:p>
        </p:txBody>
      </p:sp>
      <p:sp>
        <p:nvSpPr>
          <p:cNvPr id="3" name="文本框 2">
            <a:extLst>
              <a:ext uri="{FF2B5EF4-FFF2-40B4-BE49-F238E27FC236}">
                <a16:creationId xmlns:a16="http://schemas.microsoft.com/office/drawing/2014/main" id="{DE204C3E-F912-41D2-BEF8-8B4684A293B1}"/>
              </a:ext>
            </a:extLst>
          </p:cNvPr>
          <p:cNvSpPr txBox="1"/>
          <p:nvPr/>
        </p:nvSpPr>
        <p:spPr>
          <a:xfrm>
            <a:off x="1333269" y="1695213"/>
            <a:ext cx="2258646" cy="461665"/>
          </a:xfrm>
          <a:prstGeom prst="rect">
            <a:avLst/>
          </a:prstGeom>
          <a:noFill/>
        </p:spPr>
        <p:txBody>
          <a:bodyPr wrap="square" rtlCol="0">
            <a:spAutoFit/>
          </a:bodyPr>
          <a:lstStyle/>
          <a:p>
            <a:r>
              <a:rPr lang="zh-CN" altLang="en-US" sz="2400" b="1" dirty="0"/>
              <a:t>阴影效应</a:t>
            </a:r>
          </a:p>
        </p:txBody>
      </p:sp>
      <p:sp>
        <p:nvSpPr>
          <p:cNvPr id="4" name="文本框 3">
            <a:extLst>
              <a:ext uri="{FF2B5EF4-FFF2-40B4-BE49-F238E27FC236}">
                <a16:creationId xmlns:a16="http://schemas.microsoft.com/office/drawing/2014/main" id="{1B743C4C-C109-46E7-B1F0-BD6875D66637}"/>
              </a:ext>
            </a:extLst>
          </p:cNvPr>
          <p:cNvSpPr txBox="1"/>
          <p:nvPr/>
        </p:nvSpPr>
        <p:spPr>
          <a:xfrm>
            <a:off x="1333269" y="3852090"/>
            <a:ext cx="2258646" cy="461665"/>
          </a:xfrm>
          <a:prstGeom prst="rect">
            <a:avLst/>
          </a:prstGeom>
          <a:noFill/>
        </p:spPr>
        <p:txBody>
          <a:bodyPr wrap="square" rtlCol="0">
            <a:spAutoFit/>
          </a:bodyPr>
          <a:lstStyle/>
          <a:p>
            <a:r>
              <a:rPr lang="zh-CN" altLang="en-US" sz="2400" b="1" dirty="0"/>
              <a:t>多径衰落</a:t>
            </a:r>
          </a:p>
        </p:txBody>
      </p:sp>
      <p:sp>
        <p:nvSpPr>
          <p:cNvPr id="12" name="文本框 11">
            <a:extLst>
              <a:ext uri="{FF2B5EF4-FFF2-40B4-BE49-F238E27FC236}">
                <a16:creationId xmlns:a16="http://schemas.microsoft.com/office/drawing/2014/main" id="{C3E64FB2-80BD-4746-9D91-5587A3A2D323}"/>
              </a:ext>
            </a:extLst>
          </p:cNvPr>
          <p:cNvSpPr txBox="1"/>
          <p:nvPr/>
        </p:nvSpPr>
        <p:spPr>
          <a:xfrm>
            <a:off x="5834043" y="2413336"/>
            <a:ext cx="5103446" cy="369332"/>
          </a:xfrm>
          <a:prstGeom prst="rect">
            <a:avLst/>
          </a:prstGeom>
          <a:noFill/>
        </p:spPr>
        <p:txBody>
          <a:bodyPr wrap="square" rtlCol="0">
            <a:spAutoFit/>
          </a:bodyPr>
          <a:lstStyle/>
          <a:p>
            <a:endParaRPr lang="en-US" altLang="zh-CN" dirty="0"/>
          </a:p>
        </p:txBody>
      </p:sp>
      <p:sp>
        <p:nvSpPr>
          <p:cNvPr id="16" name="文本框 15">
            <a:extLst>
              <a:ext uri="{FF2B5EF4-FFF2-40B4-BE49-F238E27FC236}">
                <a16:creationId xmlns:a16="http://schemas.microsoft.com/office/drawing/2014/main" id="{9EBA2364-60DC-4A2A-9D1A-7A76B16FCD51}"/>
              </a:ext>
            </a:extLst>
          </p:cNvPr>
          <p:cNvSpPr txBox="1"/>
          <p:nvPr/>
        </p:nvSpPr>
        <p:spPr>
          <a:xfrm>
            <a:off x="5967584" y="1510547"/>
            <a:ext cx="5103446" cy="646331"/>
          </a:xfrm>
          <a:prstGeom prst="rect">
            <a:avLst/>
          </a:prstGeom>
          <a:noFill/>
        </p:spPr>
        <p:txBody>
          <a:bodyPr wrap="square" rtlCol="0">
            <a:spAutoFit/>
          </a:bodyPr>
          <a:lstStyle/>
          <a:p>
            <a:r>
              <a:rPr lang="zh-CN" altLang="zh-CN" dirty="0"/>
              <a:t>除了自由空间衰减所造成的功率损失外，无线电波也可能被传输路径中的重重障碍物所扭曲。</a:t>
            </a:r>
            <a:endParaRPr lang="en-US" altLang="zh-CN" dirty="0"/>
          </a:p>
        </p:txBody>
      </p:sp>
      <p:sp>
        <p:nvSpPr>
          <p:cNvPr id="5" name="文本框 4">
            <a:extLst>
              <a:ext uri="{FF2B5EF4-FFF2-40B4-BE49-F238E27FC236}">
                <a16:creationId xmlns:a16="http://schemas.microsoft.com/office/drawing/2014/main" id="{FF53B245-A5F2-470B-B75C-4E9BB70096D9}"/>
              </a:ext>
            </a:extLst>
          </p:cNvPr>
          <p:cNvSpPr txBox="1"/>
          <p:nvPr/>
        </p:nvSpPr>
        <p:spPr>
          <a:xfrm>
            <a:off x="5967584" y="3653358"/>
            <a:ext cx="5302880" cy="1200329"/>
          </a:xfrm>
          <a:prstGeom prst="rect">
            <a:avLst/>
          </a:prstGeom>
          <a:noFill/>
        </p:spPr>
        <p:txBody>
          <a:bodyPr wrap="square" rtlCol="0">
            <a:spAutoFit/>
          </a:bodyPr>
          <a:lstStyle/>
          <a:p>
            <a:r>
              <a:rPr lang="zh-CN" altLang="zh-CN" dirty="0"/>
              <a:t>信号传播过程中，由于受地面或水面反射和大气折射的影响，会产生多个经过不同路径到达接收机的信号，这些不同路径到达的电磁波射线相位不一致且具有时变性，导致接收信号呈衰落状态。</a:t>
            </a:r>
            <a:endParaRPr lang="zh-CN" altLang="en-US" dirty="0"/>
          </a:p>
        </p:txBody>
      </p:sp>
    </p:spTree>
    <p:extLst>
      <p:ext uri="{BB962C8B-B14F-4D97-AF65-F5344CB8AC3E}">
        <p14:creationId xmlns:p14="http://schemas.microsoft.com/office/powerpoint/2010/main" val="102301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0"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84AE7B9-C93B-48F3-B927-4835A46F7DB0}"/>
              </a:ext>
            </a:extLst>
          </p:cNvPr>
          <p:cNvPicPr>
            <a:picLocks noChangeAspect="1"/>
          </p:cNvPicPr>
          <p:nvPr/>
        </p:nvPicPr>
        <p:blipFill>
          <a:blip r:embed="rId3"/>
          <a:stretch>
            <a:fillRect/>
          </a:stretch>
        </p:blipFill>
        <p:spPr>
          <a:xfrm>
            <a:off x="5621579" y="1074420"/>
            <a:ext cx="6184149" cy="4650097"/>
          </a:xfrm>
          <a:prstGeom prst="rect">
            <a:avLst/>
          </a:prstGeom>
        </p:spPr>
      </p:pic>
      <p:sp>
        <p:nvSpPr>
          <p:cNvPr id="6" name="文本框 5">
            <a:extLst>
              <a:ext uri="{FF2B5EF4-FFF2-40B4-BE49-F238E27FC236}">
                <a16:creationId xmlns:a16="http://schemas.microsoft.com/office/drawing/2014/main" id="{28E151FA-1D98-4799-8971-CE99183A6A3D}"/>
              </a:ext>
            </a:extLst>
          </p:cNvPr>
          <p:cNvSpPr txBox="1"/>
          <p:nvPr/>
        </p:nvSpPr>
        <p:spPr>
          <a:xfrm>
            <a:off x="667583" y="3198167"/>
            <a:ext cx="3299147" cy="461665"/>
          </a:xfrm>
          <a:prstGeom prst="rect">
            <a:avLst/>
          </a:prstGeom>
          <a:noFill/>
        </p:spPr>
        <p:txBody>
          <a:bodyPr wrap="square" rtlCol="0">
            <a:spAutoFit/>
          </a:bodyPr>
          <a:lstStyle/>
          <a:p>
            <a:r>
              <a:rPr lang="zh-CN" altLang="zh-CN" sz="2400" b="1" dirty="0"/>
              <a:t>自由空间路径损耗模型</a:t>
            </a:r>
            <a:endParaRPr lang="zh-CN" altLang="en-US" sz="2400" b="1" dirty="0"/>
          </a:p>
        </p:txBody>
      </p:sp>
      <p:sp>
        <p:nvSpPr>
          <p:cNvPr id="7" name="文本框 6">
            <a:extLst>
              <a:ext uri="{FF2B5EF4-FFF2-40B4-BE49-F238E27FC236}">
                <a16:creationId xmlns:a16="http://schemas.microsoft.com/office/drawing/2014/main" id="{46682779-99B0-49D8-B568-5A40925D3D43}"/>
              </a:ext>
            </a:extLst>
          </p:cNvPr>
          <p:cNvSpPr txBox="1"/>
          <p:nvPr/>
        </p:nvSpPr>
        <p:spPr>
          <a:xfrm>
            <a:off x="297180" y="320040"/>
            <a:ext cx="2160270" cy="584775"/>
          </a:xfrm>
          <a:prstGeom prst="rect">
            <a:avLst/>
          </a:prstGeom>
          <a:noFill/>
        </p:spPr>
        <p:txBody>
          <a:bodyPr wrap="square" rtlCol="0">
            <a:spAutoFit/>
          </a:bodyPr>
          <a:lstStyle/>
          <a:p>
            <a:r>
              <a:rPr lang="en-US" altLang="zh-CN" sz="3200" b="1" dirty="0">
                <a:solidFill>
                  <a:schemeClr val="accent3">
                    <a:lumMod val="60000"/>
                    <a:lumOff val="40000"/>
                  </a:schemeClr>
                </a:solidFill>
                <a:latin typeface="Times New Roman" panose="02020603050405020304" pitchFamily="18" charset="0"/>
                <a:cs typeface="Times New Roman" panose="02020603050405020304" pitchFamily="18" charset="0"/>
              </a:rPr>
              <a:t>simulation</a:t>
            </a:r>
            <a:endParaRPr lang="zh-CN" altLang="en-US" sz="32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19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0"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CA90374A-1285-4E01-AB7C-715FDBD06851}"/>
              </a:ext>
            </a:extLst>
          </p:cNvPr>
          <p:cNvPicPr>
            <a:picLocks noChangeAspect="1"/>
          </p:cNvPicPr>
          <p:nvPr/>
        </p:nvPicPr>
        <p:blipFill>
          <a:blip r:embed="rId3"/>
          <a:stretch>
            <a:fillRect/>
          </a:stretch>
        </p:blipFill>
        <p:spPr>
          <a:xfrm>
            <a:off x="5575859" y="1142078"/>
            <a:ext cx="6082741" cy="4573844"/>
          </a:xfrm>
          <a:prstGeom prst="rect">
            <a:avLst/>
          </a:prstGeom>
        </p:spPr>
      </p:pic>
      <p:sp>
        <p:nvSpPr>
          <p:cNvPr id="5" name="文本框 4">
            <a:extLst>
              <a:ext uri="{FF2B5EF4-FFF2-40B4-BE49-F238E27FC236}">
                <a16:creationId xmlns:a16="http://schemas.microsoft.com/office/drawing/2014/main" id="{5CC9F68D-22AA-4B95-BD26-A2A92D7BB9E4}"/>
              </a:ext>
            </a:extLst>
          </p:cNvPr>
          <p:cNvSpPr txBox="1"/>
          <p:nvPr/>
        </p:nvSpPr>
        <p:spPr>
          <a:xfrm>
            <a:off x="297180" y="320040"/>
            <a:ext cx="2160270" cy="584775"/>
          </a:xfrm>
          <a:prstGeom prst="rect">
            <a:avLst/>
          </a:prstGeom>
          <a:noFill/>
        </p:spPr>
        <p:txBody>
          <a:bodyPr wrap="square" rtlCol="0">
            <a:spAutoFit/>
          </a:bodyPr>
          <a:lstStyle/>
          <a:p>
            <a:r>
              <a:rPr lang="en-US" altLang="zh-CN" sz="3200" b="1" dirty="0">
                <a:solidFill>
                  <a:schemeClr val="accent3">
                    <a:lumMod val="60000"/>
                    <a:lumOff val="40000"/>
                  </a:schemeClr>
                </a:solidFill>
                <a:latin typeface="Times New Roman" panose="02020603050405020304" pitchFamily="18" charset="0"/>
                <a:cs typeface="Times New Roman" panose="02020603050405020304" pitchFamily="18" charset="0"/>
              </a:rPr>
              <a:t>simulation</a:t>
            </a:r>
            <a:endParaRPr lang="zh-CN" altLang="en-US" sz="32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A37B926-9386-4034-9175-57519BDB4442}"/>
              </a:ext>
            </a:extLst>
          </p:cNvPr>
          <p:cNvSpPr txBox="1"/>
          <p:nvPr/>
        </p:nvSpPr>
        <p:spPr>
          <a:xfrm>
            <a:off x="667583" y="3198167"/>
            <a:ext cx="3299147" cy="461665"/>
          </a:xfrm>
          <a:prstGeom prst="rect">
            <a:avLst/>
          </a:prstGeom>
          <a:noFill/>
        </p:spPr>
        <p:txBody>
          <a:bodyPr wrap="square" rtlCol="0">
            <a:spAutoFit/>
          </a:bodyPr>
          <a:lstStyle/>
          <a:p>
            <a:r>
              <a:rPr lang="zh-CN" altLang="zh-CN" sz="2400" b="1" dirty="0"/>
              <a:t>对数距离路径损耗模型</a:t>
            </a:r>
            <a:endParaRPr lang="zh-CN" altLang="en-US" sz="2400" b="1" dirty="0"/>
          </a:p>
        </p:txBody>
      </p:sp>
    </p:spTree>
    <p:extLst>
      <p:ext uri="{BB962C8B-B14F-4D97-AF65-F5344CB8AC3E}">
        <p14:creationId xmlns:p14="http://schemas.microsoft.com/office/powerpoint/2010/main" val="3734882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0"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8FC1A67-D400-49F4-9D6B-60A7695245B4}"/>
              </a:ext>
            </a:extLst>
          </p:cNvPr>
          <p:cNvPicPr>
            <a:picLocks noChangeAspect="1"/>
          </p:cNvPicPr>
          <p:nvPr/>
        </p:nvPicPr>
        <p:blipFill>
          <a:blip r:embed="rId3"/>
          <a:stretch>
            <a:fillRect/>
          </a:stretch>
        </p:blipFill>
        <p:spPr>
          <a:xfrm>
            <a:off x="5532121" y="1079732"/>
            <a:ext cx="6149340" cy="4555257"/>
          </a:xfrm>
          <a:prstGeom prst="rect">
            <a:avLst/>
          </a:prstGeom>
        </p:spPr>
      </p:pic>
      <p:sp>
        <p:nvSpPr>
          <p:cNvPr id="5" name="文本框 4">
            <a:extLst>
              <a:ext uri="{FF2B5EF4-FFF2-40B4-BE49-F238E27FC236}">
                <a16:creationId xmlns:a16="http://schemas.microsoft.com/office/drawing/2014/main" id="{65C1D27B-AA7D-4BDB-AB21-058BF5212681}"/>
              </a:ext>
            </a:extLst>
          </p:cNvPr>
          <p:cNvSpPr txBox="1"/>
          <p:nvPr/>
        </p:nvSpPr>
        <p:spPr>
          <a:xfrm>
            <a:off x="297180" y="320040"/>
            <a:ext cx="2160270" cy="584775"/>
          </a:xfrm>
          <a:prstGeom prst="rect">
            <a:avLst/>
          </a:prstGeom>
          <a:noFill/>
        </p:spPr>
        <p:txBody>
          <a:bodyPr wrap="square" rtlCol="0">
            <a:spAutoFit/>
          </a:bodyPr>
          <a:lstStyle/>
          <a:p>
            <a:r>
              <a:rPr lang="en-US" altLang="zh-CN" sz="3200" b="1" dirty="0">
                <a:solidFill>
                  <a:schemeClr val="accent3">
                    <a:lumMod val="60000"/>
                    <a:lumOff val="40000"/>
                  </a:schemeClr>
                </a:solidFill>
                <a:latin typeface="Times New Roman" panose="02020603050405020304" pitchFamily="18" charset="0"/>
                <a:cs typeface="Times New Roman" panose="02020603050405020304" pitchFamily="18" charset="0"/>
              </a:rPr>
              <a:t>simulation</a:t>
            </a:r>
            <a:endParaRPr lang="zh-CN" altLang="en-US" sz="32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04C8952-703B-4882-8F76-4F754B6B2065}"/>
              </a:ext>
            </a:extLst>
          </p:cNvPr>
          <p:cNvSpPr txBox="1"/>
          <p:nvPr/>
        </p:nvSpPr>
        <p:spPr>
          <a:xfrm>
            <a:off x="297180" y="3214802"/>
            <a:ext cx="4069080" cy="461665"/>
          </a:xfrm>
          <a:prstGeom prst="rect">
            <a:avLst/>
          </a:prstGeom>
          <a:noFill/>
        </p:spPr>
        <p:txBody>
          <a:bodyPr wrap="square" rtlCol="0">
            <a:spAutoFit/>
          </a:bodyPr>
          <a:lstStyle/>
          <a:p>
            <a:r>
              <a:rPr lang="zh-CN" altLang="zh-CN" sz="2400" b="1" dirty="0"/>
              <a:t>对数正态阴影路径损耗模型</a:t>
            </a:r>
            <a:endParaRPr lang="zh-CN" altLang="en-US" sz="2400" b="1" dirty="0"/>
          </a:p>
        </p:txBody>
      </p:sp>
    </p:spTree>
    <p:extLst>
      <p:ext uri="{BB962C8B-B14F-4D97-AF65-F5344CB8AC3E}">
        <p14:creationId xmlns:p14="http://schemas.microsoft.com/office/powerpoint/2010/main" val="845746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0"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5C1D27B-AA7D-4BDB-AB21-058BF5212681}"/>
              </a:ext>
            </a:extLst>
          </p:cNvPr>
          <p:cNvSpPr txBox="1"/>
          <p:nvPr/>
        </p:nvSpPr>
        <p:spPr>
          <a:xfrm>
            <a:off x="297180" y="320040"/>
            <a:ext cx="2160270" cy="584775"/>
          </a:xfrm>
          <a:prstGeom prst="rect">
            <a:avLst/>
          </a:prstGeom>
          <a:noFill/>
        </p:spPr>
        <p:txBody>
          <a:bodyPr wrap="square" rtlCol="0">
            <a:spAutoFit/>
          </a:bodyPr>
          <a:lstStyle/>
          <a:p>
            <a:r>
              <a:rPr lang="en-US" altLang="zh-CN" sz="3200" b="1" dirty="0">
                <a:solidFill>
                  <a:schemeClr val="accent3">
                    <a:lumMod val="60000"/>
                    <a:lumOff val="40000"/>
                  </a:schemeClr>
                </a:solidFill>
                <a:latin typeface="Times New Roman" panose="02020603050405020304" pitchFamily="18" charset="0"/>
                <a:cs typeface="Times New Roman" panose="02020603050405020304" pitchFamily="18" charset="0"/>
              </a:rPr>
              <a:t>simulation</a:t>
            </a:r>
            <a:endParaRPr lang="zh-CN" altLang="en-US" sz="3200" b="1"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04C8952-703B-4882-8F76-4F754B6B2065}"/>
              </a:ext>
            </a:extLst>
          </p:cNvPr>
          <p:cNvSpPr txBox="1"/>
          <p:nvPr/>
        </p:nvSpPr>
        <p:spPr>
          <a:xfrm>
            <a:off x="528362" y="3198166"/>
            <a:ext cx="3577590" cy="461665"/>
          </a:xfrm>
          <a:prstGeom prst="rect">
            <a:avLst/>
          </a:prstGeom>
          <a:noFill/>
        </p:spPr>
        <p:txBody>
          <a:bodyPr wrap="square" rtlCol="0">
            <a:spAutoFit/>
          </a:bodyPr>
          <a:lstStyle/>
          <a:p>
            <a:r>
              <a:rPr lang="zh-CN" altLang="en-US" sz="2400" b="1" dirty="0"/>
              <a:t>接收功率与距离间的关系</a:t>
            </a:r>
          </a:p>
        </p:txBody>
      </p:sp>
      <p:pic>
        <p:nvPicPr>
          <p:cNvPr id="3" name="图片 2">
            <a:extLst>
              <a:ext uri="{FF2B5EF4-FFF2-40B4-BE49-F238E27FC236}">
                <a16:creationId xmlns:a16="http://schemas.microsoft.com/office/drawing/2014/main" id="{00E89611-F4F5-4C9F-9841-9C3ED8D293A2}"/>
              </a:ext>
            </a:extLst>
          </p:cNvPr>
          <p:cNvPicPr>
            <a:picLocks noChangeAspect="1"/>
          </p:cNvPicPr>
          <p:nvPr/>
        </p:nvPicPr>
        <p:blipFill>
          <a:blip r:embed="rId3"/>
          <a:stretch>
            <a:fillRect/>
          </a:stretch>
        </p:blipFill>
        <p:spPr>
          <a:xfrm>
            <a:off x="5526426" y="903055"/>
            <a:ext cx="6162653" cy="5051889"/>
          </a:xfrm>
          <a:prstGeom prst="rect">
            <a:avLst/>
          </a:prstGeom>
        </p:spPr>
      </p:pic>
    </p:spTree>
    <p:extLst>
      <p:ext uri="{BB962C8B-B14F-4D97-AF65-F5344CB8AC3E}">
        <p14:creationId xmlns:p14="http://schemas.microsoft.com/office/powerpoint/2010/main" val="167437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6FF7730-8F2F-48AB-AA2B-537183886C4B}"/>
              </a:ext>
            </a:extLst>
          </p:cNvPr>
          <p:cNvSpPr/>
          <p:nvPr/>
        </p:nvSpPr>
        <p:spPr>
          <a:xfrm>
            <a:off x="0" y="1"/>
            <a:ext cx="4634315" cy="6857999"/>
          </a:xfrm>
          <a:prstGeom prst="rect">
            <a:avLst/>
          </a:prstGeom>
          <a:solidFill>
            <a:srgbClr val="4C5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DD03644-5ACA-4D5A-88FC-A87DE9B0913C}"/>
              </a:ext>
            </a:extLst>
          </p:cNvPr>
          <p:cNvSpPr txBox="1"/>
          <p:nvPr/>
        </p:nvSpPr>
        <p:spPr>
          <a:xfrm>
            <a:off x="5406390" y="1859339"/>
            <a:ext cx="5920740" cy="3447098"/>
          </a:xfrm>
          <a:prstGeom prst="rect">
            <a:avLst/>
          </a:prstGeom>
          <a:noFill/>
        </p:spPr>
        <p:txBody>
          <a:bodyPr wrap="square" rtlCol="0">
            <a:spAutoFit/>
          </a:bodyPr>
          <a:lstStyle/>
          <a:p>
            <a:r>
              <a:rPr lang="en-US" altLang="zh-CN" sz="2000" dirty="0">
                <a:latin typeface="+mj-lt"/>
              </a:rPr>
              <a:t>    </a:t>
            </a:r>
            <a:r>
              <a:rPr lang="zh-CN" altLang="zh-CN" sz="2000" dirty="0">
                <a:latin typeface="+mj-lt"/>
              </a:rPr>
              <a:t>本文介绍了无线通讯网络中路径损耗的两种模型以及阴影效应和多径衰落的定义，并运用</a:t>
            </a:r>
            <a:r>
              <a:rPr lang="en-US" altLang="zh-CN" sz="2000" dirty="0">
                <a:latin typeface="+mj-lt"/>
              </a:rPr>
              <a:t>MATLAB</a:t>
            </a:r>
            <a:r>
              <a:rPr lang="zh-CN" altLang="zh-CN" sz="2000" dirty="0">
                <a:latin typeface="+mj-lt"/>
              </a:rPr>
              <a:t>对两种模型进行了仿真，根据规定参数得出了损耗和各个参数之间的对应关系。</a:t>
            </a:r>
            <a:endParaRPr lang="en-US" altLang="zh-CN" sz="2000" dirty="0">
              <a:latin typeface="+mj-lt"/>
            </a:endParaRPr>
          </a:p>
          <a:p>
            <a:r>
              <a:rPr lang="en-US" altLang="zh-CN" sz="2000" dirty="0">
                <a:latin typeface="+mj-lt"/>
              </a:rPr>
              <a:t>    </a:t>
            </a:r>
            <a:r>
              <a:rPr lang="zh-CN" altLang="zh-CN" sz="2000" dirty="0">
                <a:latin typeface="+mj-lt"/>
              </a:rPr>
              <a:t>但当具体使用以上两种模型进行预测时，需要根据实际的环境来校正其中的参数因子</a:t>
            </a:r>
            <a:r>
              <a:rPr lang="en-US" altLang="zh-CN" sz="2000" dirty="0">
                <a:latin typeface="+mj-lt"/>
              </a:rPr>
              <a:t>,</a:t>
            </a:r>
            <a:r>
              <a:rPr lang="zh-CN" altLang="zh-CN" sz="2000" dirty="0">
                <a:latin typeface="+mj-lt"/>
              </a:rPr>
              <a:t>针对不同的模型</a:t>
            </a:r>
            <a:r>
              <a:rPr lang="en-US" altLang="zh-CN" sz="2000" dirty="0">
                <a:latin typeface="+mj-lt"/>
              </a:rPr>
              <a:t>,</a:t>
            </a:r>
            <a:r>
              <a:rPr lang="zh-CN" altLang="zh-CN" sz="2000" dirty="0">
                <a:latin typeface="+mj-lt"/>
              </a:rPr>
              <a:t>采取不同的校正方法。</a:t>
            </a:r>
            <a:endParaRPr lang="en-US" altLang="zh-CN" sz="2000" dirty="0">
              <a:latin typeface="+mj-lt"/>
            </a:endParaRPr>
          </a:p>
          <a:p>
            <a:r>
              <a:rPr lang="en-US" altLang="zh-CN" sz="2000" dirty="0">
                <a:latin typeface="+mj-lt"/>
              </a:rPr>
              <a:t>    </a:t>
            </a:r>
            <a:r>
              <a:rPr lang="zh-CN" altLang="zh-CN" sz="2000" dirty="0">
                <a:latin typeface="+mj-lt"/>
              </a:rPr>
              <a:t>实际计算信号传输功率损耗也要考虑多径衰落和阴影效应等的影响，这在对移动通信学习的过程中有着重大的帮助。</a:t>
            </a:r>
          </a:p>
          <a:p>
            <a:endParaRPr lang="zh-CN" altLang="en-US" dirty="0"/>
          </a:p>
        </p:txBody>
      </p:sp>
      <p:sp>
        <p:nvSpPr>
          <p:cNvPr id="3" name="文本框 2">
            <a:extLst>
              <a:ext uri="{FF2B5EF4-FFF2-40B4-BE49-F238E27FC236}">
                <a16:creationId xmlns:a16="http://schemas.microsoft.com/office/drawing/2014/main" id="{D2BEC70C-EAE5-4D9F-BA84-2623B54A3511}"/>
              </a:ext>
            </a:extLst>
          </p:cNvPr>
          <p:cNvSpPr txBox="1"/>
          <p:nvPr/>
        </p:nvSpPr>
        <p:spPr>
          <a:xfrm>
            <a:off x="1746337" y="2967335"/>
            <a:ext cx="1141640" cy="461665"/>
          </a:xfrm>
          <a:prstGeom prst="rect">
            <a:avLst/>
          </a:prstGeom>
          <a:noFill/>
        </p:spPr>
        <p:txBody>
          <a:bodyPr wrap="square" rtlCol="0">
            <a:spAutoFit/>
          </a:bodyPr>
          <a:lstStyle/>
          <a:p>
            <a:r>
              <a:rPr lang="zh-CN" altLang="en-US" sz="2400" b="1" dirty="0"/>
              <a:t>结束语</a:t>
            </a:r>
          </a:p>
        </p:txBody>
      </p:sp>
    </p:spTree>
    <p:extLst>
      <p:ext uri="{BB962C8B-B14F-4D97-AF65-F5344CB8AC3E}">
        <p14:creationId xmlns:p14="http://schemas.microsoft.com/office/powerpoint/2010/main" val="34137292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286</Words>
  <Application>Microsoft Office PowerPoint</Application>
  <PresentationFormat>宽屏</PresentationFormat>
  <Paragraphs>41</Paragraphs>
  <Slides>10</Slides>
  <Notes>10</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10</vt:i4>
      </vt:variant>
    </vt:vector>
  </HeadingPairs>
  <TitlesOfParts>
    <vt:vector size="21" baseType="lpstr">
      <vt:lpstr>等线</vt:lpstr>
      <vt:lpstr>等线 Light</vt:lpstr>
      <vt:lpstr>思源宋体 CN Heavy</vt:lpstr>
      <vt:lpstr>思源宋体 CN SemiBold</vt:lpstr>
      <vt:lpstr>微软雅黑</vt:lpstr>
      <vt:lpstr>Arial</vt:lpstr>
      <vt:lpstr>Cambria Math</vt:lpstr>
      <vt:lpstr>Impact</vt:lpstr>
      <vt:lpstr>Times New Roman</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 PEI</dc:creator>
  <cp:lastModifiedBy>毛 寅飞</cp:lastModifiedBy>
  <cp:revision>32</cp:revision>
  <dcterms:created xsi:type="dcterms:W3CDTF">2018-11-26T16:19:12Z</dcterms:created>
  <dcterms:modified xsi:type="dcterms:W3CDTF">2019-01-04T14:11:48Z</dcterms:modified>
</cp:coreProperties>
</file>